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handoutMasterIdLst>
    <p:handoutMasterId r:id="rId41"/>
  </p:handoutMasterIdLst>
  <p:sldIdLst>
    <p:sldId id="405" r:id="rId2"/>
    <p:sldId id="453" r:id="rId3"/>
    <p:sldId id="495" r:id="rId4"/>
    <p:sldId id="489" r:id="rId5"/>
    <p:sldId id="490" r:id="rId6"/>
    <p:sldId id="488" r:id="rId7"/>
    <p:sldId id="491" r:id="rId8"/>
    <p:sldId id="499" r:id="rId9"/>
    <p:sldId id="500" r:id="rId10"/>
    <p:sldId id="496" r:id="rId11"/>
    <p:sldId id="501" r:id="rId12"/>
    <p:sldId id="473" r:id="rId13"/>
    <p:sldId id="493" r:id="rId14"/>
    <p:sldId id="492" r:id="rId15"/>
    <p:sldId id="446" r:id="rId16"/>
    <p:sldId id="466" r:id="rId17"/>
    <p:sldId id="450" r:id="rId18"/>
    <p:sldId id="477" r:id="rId19"/>
    <p:sldId id="485" r:id="rId20"/>
    <p:sldId id="452" r:id="rId21"/>
    <p:sldId id="427" r:id="rId22"/>
    <p:sldId id="425" r:id="rId23"/>
    <p:sldId id="454" r:id="rId24"/>
    <p:sldId id="455" r:id="rId25"/>
    <p:sldId id="421" r:id="rId26"/>
    <p:sldId id="474" r:id="rId27"/>
    <p:sldId id="484" r:id="rId28"/>
    <p:sldId id="415" r:id="rId29"/>
    <p:sldId id="418" r:id="rId30"/>
    <p:sldId id="314" r:id="rId31"/>
    <p:sldId id="456" r:id="rId32"/>
    <p:sldId id="475" r:id="rId33"/>
    <p:sldId id="476" r:id="rId34"/>
    <p:sldId id="447" r:id="rId35"/>
    <p:sldId id="434" r:id="rId36"/>
    <p:sldId id="486" r:id="rId37"/>
    <p:sldId id="422" r:id="rId38"/>
    <p:sldId id="502" r:id="rId39"/>
  </p:sldIdLst>
  <p:sldSz cx="9144000" cy="6858000" type="screen4x3"/>
  <p:notesSz cx="6815138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" initials="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139F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29" autoAdjust="0"/>
    <p:restoredTop sz="99296" autoAdjust="0"/>
  </p:normalViewPr>
  <p:slideViewPr>
    <p:cSldViewPr>
      <p:cViewPr>
        <p:scale>
          <a:sx n="70" d="100"/>
          <a:sy n="70" d="100"/>
        </p:scale>
        <p:origin x="-136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0" d="100"/>
        <a:sy n="60" d="100"/>
      </p:scale>
      <p:origin x="0" y="9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autoTitleDeleted val="1"/>
    <c:plotArea>
      <c:layout>
        <c:manualLayout>
          <c:layoutTarget val="inner"/>
          <c:xMode val="edge"/>
          <c:yMode val="edge"/>
          <c:x val="0.11750921158893717"/>
          <c:y val="6.4367329294864814E-2"/>
          <c:w val="0.70970636482939631"/>
          <c:h val="0.7699124349395696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Enrolment</c:v>
                </c:pt>
              </c:strCache>
            </c:strRef>
          </c:tx>
          <c:dLbls>
            <c:dLbl>
              <c:idx val="0"/>
              <c:layout>
                <c:manualLayout>
                  <c:x val="3.205128205128241E-3"/>
                  <c:y val="-1.112818146237762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21794871794872E-2"/>
                  <c:y val="-1.854696910396261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102564102564777E-3"/>
                  <c:y val="3.7093938207925377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>
                    <a:latin typeface="+mj-lt"/>
                    <a:cs typeface="Times New Roman" pitchFamily="18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Primary</c:v>
                </c:pt>
                <c:pt idx="1">
                  <c:v>Upper Primary</c:v>
                </c:pt>
                <c:pt idx="2">
                  <c:v>Total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27279</c:v>
                </c:pt>
                <c:pt idx="1">
                  <c:v>21148</c:v>
                </c:pt>
                <c:pt idx="2">
                  <c:v>48427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A99-49CD-A617-7D7A951843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PAB approval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1.483757528317009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05128205128241E-3"/>
                  <c:y val="2.5965756745547238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102564102564777E-3"/>
                  <c:y val="-7.4187876415850035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A99-49CD-A617-7D7A951843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Primary</c:v>
                </c:pt>
                <c:pt idx="1">
                  <c:v>Upper Primary</c:v>
                </c:pt>
                <c:pt idx="2">
                  <c:v>Total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26000</c:v>
                </c:pt>
                <c:pt idx="1">
                  <c:v>19000</c:v>
                </c:pt>
                <c:pt idx="2">
                  <c:v>45000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A99-49CD-A617-7D7A951843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Achievement</c:v>
                </c:pt>
              </c:strCache>
            </c:strRef>
          </c:tx>
          <c:dLbls>
            <c:dLbl>
              <c:idx val="0"/>
              <c:layout>
                <c:manualLayout>
                  <c:x val="1.2820512820512863E-2"/>
                  <c:y val="7.4187876415850035E-3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1.9230769230769423E-2"/>
                  <c:y val="1.1128181462377625E-2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en-US"/>
                </a:p>
              </c:txPr>
              <c:showVal val="1"/>
            </c:dLbl>
            <c:dLbl>
              <c:idx val="2"/>
              <c:layout>
                <c:manualLayout>
                  <c:x val="2.0833333333333637E-2"/>
                  <c:y val="1.4837575283170094E-2"/>
                </c:manualLayout>
              </c:layout>
              <c:spPr/>
              <c:txPr>
                <a:bodyPr/>
                <a:lstStyle/>
                <a:p>
                  <a:pPr>
                    <a:defRPr lang="en-US" sz="1400" b="1"/>
                  </a:pPr>
                  <a:endParaRPr lang="en-US"/>
                </a:p>
              </c:txPr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Primary</c:v>
                </c:pt>
                <c:pt idx="1">
                  <c:v>Upper Primary</c:v>
                </c:pt>
                <c:pt idx="2">
                  <c:v>Total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26368</c:v>
                </c:pt>
                <c:pt idx="1">
                  <c:v>18609</c:v>
                </c:pt>
                <c:pt idx="2">
                  <c:v>44977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A99-49CD-A617-7D7A951843DA}"/>
            </c:ext>
          </c:extLst>
        </c:ser>
        <c:axId val="72603136"/>
        <c:axId val="72604672"/>
      </c:barChart>
      <c:catAx>
        <c:axId val="7260313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2604672"/>
        <c:crosses val="autoZero"/>
        <c:auto val="1"/>
        <c:lblAlgn val="ctr"/>
        <c:lblOffset val="100"/>
      </c:catAx>
      <c:valAx>
        <c:axId val="726046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2603136"/>
        <c:crosses val="autoZero"/>
        <c:crossBetween val="between"/>
      </c:valAx>
      <c:spPr>
        <a:noFill/>
      </c:spPr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0.1875</cdr:x>
      <cdr:y>0.60714</cdr:y>
    </cdr:from>
    <cdr:to>
      <cdr:x>0.26442</cdr:x>
      <cdr:y>0.69643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5900" y="2590800"/>
          <a:ext cx="609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101%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0.64904</cdr:x>
      <cdr:y>0.41071</cdr:y>
    </cdr:from>
    <cdr:to>
      <cdr:x>0.71635</cdr:x>
      <cdr:y>0.48214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143500" y="1752600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99%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0.42788</cdr:x>
      <cdr:y>0.67857</cdr:y>
    </cdr:from>
    <cdr:to>
      <cdr:x>0.49519</cdr:x>
      <cdr:y>0.75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390900" y="2895600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97%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83B04-E9B1-4E79-B215-F6B622330136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C8B5C-CAF9-4B9F-8C48-652171AF1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816" cy="497526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9716" y="1"/>
            <a:ext cx="2953815" cy="497526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B423EF1C-6B29-4DE0-BEF9-DEA7BD7BC562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5" rIns="92290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3" y="4722493"/>
            <a:ext cx="5453074" cy="4474531"/>
          </a:xfrm>
          <a:prstGeom prst="rect">
            <a:avLst/>
          </a:prstGeom>
        </p:spPr>
        <p:txBody>
          <a:bodyPr vert="horz" lIns="92290" tIns="46145" rIns="92290" bIns="461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388"/>
            <a:ext cx="2953816" cy="497525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9716" y="9443388"/>
            <a:ext cx="2953815" cy="497525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1E2EF2B0-B29D-4DE7-B952-7F3DFCF6B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390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B4D27-E91B-4A99-A07C-28F0DC543946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6488-1A9E-4B7E-98C1-CBB363E47E5B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8ED8-F417-46CC-9128-62A2EC30B972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2C37-EE3B-4226-B75A-ED582F046490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EDAF8-21E9-4F4C-B557-7984948A06F4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4D35-71E9-45D9-A5E3-D5E49B624150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882C-75A2-4C90-890A-CDAEFF468E84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F41D-42C6-49EA-9814-EED71B41B201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F070-BD31-4175-A627-92C8E47D0AC7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AEA2-84EB-4739-983F-434717475124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7DBD-5759-4B5C-8294-8D048D440835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E6A6D-3AAB-49FE-9CAE-320DF706ADA0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u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GOVERNMENT OF PUDUCHERRY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endParaRPr lang="en-US" sz="3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6553200"/>
            <a:ext cx="7772400" cy="6096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endParaRPr lang="en-US" sz="4000" b="1" dirty="0" smtClean="0">
              <a:solidFill>
                <a:srgbClr val="0033CC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5638800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MID-DAY</a:t>
            </a:r>
            <a:r>
              <a:rPr lang="en-US" sz="3000" b="1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en-US" sz="3000" b="1" dirty="0" smtClean="0">
                <a:solidFill>
                  <a:srgbClr val="0033CC"/>
                </a:solidFill>
              </a:rPr>
              <a:t>MEAL SCHEME</a:t>
            </a:r>
            <a:br>
              <a:rPr lang="en-US" sz="3000" b="1" dirty="0" smtClean="0">
                <a:solidFill>
                  <a:srgbClr val="0033CC"/>
                </a:solidFill>
              </a:rPr>
            </a:br>
            <a:r>
              <a:rPr lang="en-US" sz="3000" b="1" dirty="0" smtClean="0">
                <a:solidFill>
                  <a:srgbClr val="0033CC"/>
                </a:solidFill>
              </a:rPr>
              <a:t> 2020-21</a:t>
            </a:r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685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4457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2400"/>
            <a:ext cx="8172450" cy="13525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/>
              <a:t>ONE DAY TRAINING PROGRAMME ON KITCHEN GARDEN AND ORGANIC FARMING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504950"/>
            <a:ext cx="8191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200"/>
            <a:ext cx="4000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44950"/>
            <a:ext cx="4191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709352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KITCHEN GARDEN AND ORGANIC FARMING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F:\Barani 2019-20\MDM 2019-20 final\MDM 2020-21\Cooking festival\4.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267200" cy="468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Barani 2019-20\MDM 2019-20 final\MDM 2020-21\Cooking festival\4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962400" cy="468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538710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smtClean="0"/>
              <a:t>COOKING COMPETITION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C:\Users\NIC\Desktop\Cooking festival\4KS_7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199"/>
            <a:ext cx="8229600" cy="5163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1503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smtClean="0"/>
              <a:t>COOKING COMPETITION-COOKING PROCESS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7" name="Picture 3" descr="F:\Barani 2019-20\MDM 2019-20 final\MDM 2020-21\Cooking festival\4KS_7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8077200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3803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smtClean="0"/>
              <a:t>RECIPE TASTED BY THE JUDGES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3" name="Picture 5" descr="C:\Users\NIC\Desktop\Cooking festival\4KS_7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077199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19150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smtClean="0"/>
              <a:t>TRAINING PROGRAMME TO  COOK CUM HELPER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C:\Users\NIC\Desktop\Cooking festival\4KS_7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0"/>
            <a:ext cx="4191000" cy="2286000"/>
          </a:xfrm>
          <a:prstGeom prst="rect">
            <a:avLst/>
          </a:prstGeom>
          <a:noFill/>
        </p:spPr>
      </p:pic>
      <p:pic>
        <p:nvPicPr>
          <p:cNvPr id="1028" name="Picture 4" descr="C:\Users\NIC\Desktop\Cooking festival\4KS_7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038600" cy="2286000"/>
          </a:xfrm>
          <a:prstGeom prst="rect">
            <a:avLst/>
          </a:prstGeom>
          <a:noFill/>
        </p:spPr>
      </p:pic>
      <p:pic>
        <p:nvPicPr>
          <p:cNvPr id="1029" name="Picture 5" descr="C:\Users\NIC\Desktop\Cooking festival\4KS_7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4038600" cy="2209800"/>
          </a:xfrm>
          <a:prstGeom prst="rect">
            <a:avLst/>
          </a:prstGeom>
          <a:noFill/>
        </p:spPr>
      </p:pic>
      <p:pic>
        <p:nvPicPr>
          <p:cNvPr id="1030" name="Picture 6" descr="C:\Users\NIC\Desktop\Cooking festival\4KS_73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57600"/>
            <a:ext cx="4191000" cy="22860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TRAINING PROGRAMME FOR            COOK CUM HELPERS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621503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Action Taken on  2019-20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74264062"/>
              </p:ext>
            </p:extLst>
          </p:nvPr>
        </p:nvGraphicFramePr>
        <p:xfrm>
          <a:off x="228600" y="685803"/>
          <a:ext cx="8686800" cy="6168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489"/>
                <a:gridCol w="3744311"/>
              </a:tblGrid>
              <a:tr h="11429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 pitchFamily="34" charset="0"/>
                          <a:cs typeface="Arial" pitchFamily="34" charset="0"/>
                        </a:rPr>
                        <a:t>Less coverage of children- At upper Primary level the coverage is 75%  against enrollment is 82%. In the District of </a:t>
                      </a:r>
                      <a:r>
                        <a:rPr lang="en-US" sz="1600" dirty="0" err="1" smtClean="0">
                          <a:latin typeface="Arial Narrow" pitchFamily="34" charset="0"/>
                          <a:cs typeface="Arial" pitchFamily="34" charset="0"/>
                        </a:rPr>
                        <a:t>Karaikal</a:t>
                      </a:r>
                      <a:r>
                        <a:rPr lang="en-US" sz="1600" dirty="0" smtClean="0">
                          <a:latin typeface="Arial Narrow" pitchFamily="34" charset="0"/>
                          <a:cs typeface="Arial" pitchFamily="34" charset="0"/>
                        </a:rPr>
                        <a:t> the coverage of children is 66% only at upper Primary level.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Action has been taken, it is ensured that the students studying in </a:t>
                      </a:r>
                      <a:r>
                        <a:rPr lang="en-US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Govt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aided schools are also taking Midday Meal regularly.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867752"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Less coverage of working days-203 days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Primary Level –PAB approved  210 days 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Upper Primary Level-PAB approved 220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Scheduled to reopen on 3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June 2018 But due to hot 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weather condition  schools reopened only on 12.06.2018. And  also incessant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rain leads to closure of schools for a few more days .Hence, less coverage of working days against the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PAB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17941"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Delay in construction of kitchen-cum-stores- 13 Kitchens are in progress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 kitchen cum stores has been constructed and completed in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karaikal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region. The remaining 4 is under process. And will be completed </a:t>
                      </a:r>
                      <a:r>
                        <a:rPr lang="en-US" sz="1600" kern="120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600" kern="1200" baseline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in </a:t>
                      </a:r>
                      <a:r>
                        <a:rPr lang="en-US" sz="1600" kern="120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this</a:t>
                      </a:r>
                      <a:r>
                        <a:rPr lang="en-US" sz="1600" kern="1200" baseline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academic year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US" sz="1600" dirty="0"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8677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 pitchFamily="34" charset="0"/>
                          <a:cs typeface="Arial" pitchFamily="34" charset="0"/>
                        </a:rPr>
                        <a:t>Low utilization of MME funds. Only 5% funds has been utilized against the allocation under MME </a:t>
                      </a:r>
                      <a:r>
                        <a:rPr lang="en-US" sz="1600" b="1" dirty="0" smtClean="0">
                          <a:latin typeface="Arial Narrow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 smtClean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Action has been taken,62% expenditure incurred upto 3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Quarter remaining funds will be spent in the  4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quarter.</a:t>
                      </a:r>
                      <a:endParaRPr lang="en-US" sz="1600" dirty="0"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8239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 pitchFamily="34" charset="0"/>
                          <a:cs typeface="Arial" pitchFamily="34" charset="0"/>
                        </a:rPr>
                        <a:t>Social Audit under Mid Day Meal Scheme is yet to be initiated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Proposal has been submitted to Government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,. The Government  suggested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and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recommended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to conduct Social Audit under Midday Meal Scheme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through a professional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Agency for </a:t>
                      </a:r>
                      <a:r>
                        <a:rPr lang="en-US" sz="1600" dirty="0" err="1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karaikal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 districts, remaining districts will be audited in a phased manner.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28600"/>
            <a:ext cx="8382000" cy="11849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3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dirty="0" smtClean="0"/>
              <a:t> PROGRESS FOR THE YEAR 2019-20</a:t>
            </a:r>
          </a:p>
          <a:p>
            <a:pPr algn="ctr"/>
            <a:endParaRPr lang="en-US" sz="2000" dirty="0" smtClean="0">
              <a:solidFill>
                <a:srgbClr val="0033CC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62093010"/>
              </p:ext>
            </p:extLst>
          </p:nvPr>
        </p:nvGraphicFramePr>
        <p:xfrm>
          <a:off x="533401" y="1524000"/>
          <a:ext cx="8305800" cy="3061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695"/>
                <a:gridCol w="1170905"/>
                <a:gridCol w="1384300"/>
                <a:gridCol w="1384300"/>
                <a:gridCol w="1384300"/>
                <a:gridCol w="1384300"/>
              </a:tblGrid>
              <a:tr h="109732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LEVEL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STANDARD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PAB APPROVAL 2019-20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STUDENTS STRENGTH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MDM BENEFICIARIES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Percentage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637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 smtClean="0"/>
                        <a:t>Primary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/>
                        <a:t>I to V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200" dirty="0" smtClean="0"/>
                        <a:t>26000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/>
                        <a:t>27279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u="none" strike="noStrike" dirty="0" smtClean="0"/>
                        <a:t>26368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/>
                        <a:t>96%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637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 smtClean="0"/>
                        <a:t>Upper Primary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/>
                        <a:t>VI to VIII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200" dirty="0" smtClean="0"/>
                        <a:t>19000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/>
                        <a:t>21148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u="none" strike="noStrike" dirty="0" smtClean="0"/>
                        <a:t>18609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/>
                        <a:t>87.9%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995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 smtClean="0"/>
                        <a:t>45000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/>
                        <a:t>48427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/>
                        <a:t>44977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/>
                        <a:t>92.3%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4724400"/>
            <a:ext cx="8382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Total no. of schools =426/429 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69199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3"/>
          <p:cNvSpPr txBox="1">
            <a:spLocks noChangeArrowheads="1"/>
          </p:cNvSpPr>
          <p:nvPr/>
        </p:nvSpPr>
        <p:spPr bwMode="auto">
          <a:xfrm>
            <a:off x="990600" y="990600"/>
            <a:ext cx="7239000" cy="40011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Average number of children availed </a:t>
            </a:r>
            <a:r>
              <a:rPr lang="en-US" sz="2000" b="1" dirty="0" smtClean="0">
                <a:solidFill>
                  <a:schemeClr val="bg1"/>
                </a:solidFill>
              </a:rPr>
              <a:t>MDM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15418467"/>
              </p:ext>
            </p:extLst>
          </p:nvPr>
        </p:nvGraphicFramePr>
        <p:xfrm>
          <a:off x="647700" y="1524000"/>
          <a:ext cx="7924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10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ACHIEVEMENT DURING THE  FY 2019-20</a:t>
            </a:r>
            <a:endParaRPr lang="en-US" sz="2400" b="1" u="sng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xmlns="" id="{77002350-93E1-4B31-8339-EBE8A4C1D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8001000" cy="685800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ooking 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 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522" name="Group 90">
            <a:extLst>
              <a:ext uri="{FF2B5EF4-FFF2-40B4-BE49-F238E27FC236}">
                <a16:creationId xmlns:a16="http://schemas.microsoft.com/office/drawing/2014/main" xmlns="" id="{E0594C61-8AFA-4AB9-A06C-9C281E7B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6687126"/>
              </p:ext>
            </p:extLst>
          </p:nvPr>
        </p:nvGraphicFramePr>
        <p:xfrm>
          <a:off x="609600" y="1600200"/>
          <a:ext cx="7924800" cy="3399545"/>
        </p:xfrm>
        <a:graphic>
          <a:graphicData uri="http://schemas.openxmlformats.org/drawingml/2006/table">
            <a:tbl>
              <a:tblPr/>
              <a:tblGrid>
                <a:gridCol w="1293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3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9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922"/>
                <a:gridCol w="9703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5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6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7788"/>
                <a:gridCol w="9703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512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Upper Primary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1246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Central-60%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UT-40%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Add. UT fund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Central-60%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UT-40%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Add. UT fund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7795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2.68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4.69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11.40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05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2020-21 (Proposed)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4.03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2.68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4.84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11.55</a:t>
                      </a:r>
                      <a:endParaRPr lang="en-US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Salient Features…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958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Covers Pre-Primary &amp; 9,10,11&amp; 12  students under State Resources.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Break Fast scheme 100ml of Hot milk to the students – Rs.1239.50 lakhs under State fund.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Food is prepared in modernized central kitchens and cluster kitchens in a hygienic atmosphere.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Egg is provided to students twice a week amount Rs.220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lakhs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(U.T Fund)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Safe drinking water with RO Systems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 central kitchens and cluster kitchens use LPG </a:t>
            </a:r>
          </a:p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Procurement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Agmark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diet articles through Co-operative institutions / Govt. undertakings by limited tender system</a:t>
            </a:r>
          </a:p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Developing Nutrition Kitchen Garden in Schools</a:t>
            </a:r>
          </a:p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Cooking Competition conducted for cooks.</a:t>
            </a:r>
          </a:p>
          <a:p>
            <a:pPr lvl="0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086600" cy="8382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STANDARD MENU </a:t>
            </a:r>
            <a:endParaRPr lang="en-US" sz="4000" b="1" dirty="0">
              <a:solidFill>
                <a:srgbClr val="0033CC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14743106"/>
              </p:ext>
            </p:extLst>
          </p:nvPr>
        </p:nvGraphicFramePr>
        <p:xfrm>
          <a:off x="1000100" y="714356"/>
          <a:ext cx="7086600" cy="521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924"/>
                <a:gridCol w="5114676"/>
              </a:tblGrid>
              <a:tr h="941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</a:rPr>
                        <a:t>MONDAY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</a:rPr>
                        <a:t>Rice, Mixed Vegetable Sambar, Potato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</a:rPr>
                        <a:t>Poriyal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</a:rPr>
                        <a:t> &amp; Egg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</a:tr>
              <a:tr h="941772">
                <a:tc>
                  <a:txBody>
                    <a:bodyPr/>
                    <a:lstStyle/>
                    <a:p>
                      <a:r>
                        <a:rPr lang="en-US" sz="2400" kern="1200" dirty="0" smtClean="0"/>
                        <a:t>TUESDAY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/>
                        <a:t>Variety Rice – Tomato Rice with   Potato and Carrot  </a:t>
                      </a:r>
                      <a:r>
                        <a:rPr lang="en-US" sz="2400" kern="1200" dirty="0" err="1" smtClean="0"/>
                        <a:t>Poriyal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</a:tr>
              <a:tr h="1230831">
                <a:tc>
                  <a:txBody>
                    <a:bodyPr/>
                    <a:lstStyle/>
                    <a:p>
                      <a:r>
                        <a:rPr lang="en-US" sz="2400" kern="1200" dirty="0" smtClean="0"/>
                        <a:t>WEDNESDAY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/>
                        <a:t>Rice, Mixed Vegetable </a:t>
                      </a:r>
                      <a:r>
                        <a:rPr lang="en-US" sz="2400" kern="1200" dirty="0" err="1" smtClean="0"/>
                        <a:t>Sambar</a:t>
                      </a:r>
                      <a:r>
                        <a:rPr lang="en-US" sz="2400" kern="1200" dirty="0" smtClean="0"/>
                        <a:t>, Beetroot </a:t>
                      </a:r>
                      <a:r>
                        <a:rPr lang="en-US" sz="2400" kern="1200" dirty="0" err="1" smtClean="0"/>
                        <a:t>Poriyal</a:t>
                      </a:r>
                      <a:r>
                        <a:rPr lang="en-US" sz="2400" kern="1200" dirty="0" smtClean="0"/>
                        <a:t> &amp; Egg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</a:tr>
              <a:tr h="867176">
                <a:tc>
                  <a:txBody>
                    <a:bodyPr/>
                    <a:lstStyle/>
                    <a:p>
                      <a:r>
                        <a:rPr lang="en-US" sz="2400" kern="1200" dirty="0" smtClean="0"/>
                        <a:t>THURSDAY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/>
                        <a:t>Variety Rice – Tamarind Rice with   Potato </a:t>
                      </a:r>
                      <a:r>
                        <a:rPr lang="en-US" sz="2400" kern="1200" dirty="0" err="1" smtClean="0"/>
                        <a:t>Poriyal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947" marR="55947" marT="0" marB="0" anchor="ctr"/>
                </a:tc>
              </a:tr>
              <a:tr h="1230831">
                <a:tc>
                  <a:txBody>
                    <a:bodyPr/>
                    <a:lstStyle/>
                    <a:p>
                      <a:r>
                        <a:rPr lang="en-US" sz="2400" kern="1200" dirty="0" smtClean="0"/>
                        <a:t>FRIDAY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/>
                        <a:t>Rice, Mixed Vegetable Sambar, Raw Banana </a:t>
                      </a:r>
                      <a:r>
                        <a:rPr lang="en-US" sz="2400" kern="1200" dirty="0" err="1" smtClean="0"/>
                        <a:t>Poriyal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96" marR="74596" marT="37297" marB="37297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8662" y="5934670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600" b="1" i="1" dirty="0" err="1" smtClean="0"/>
              <a:t>Sambar</a:t>
            </a:r>
            <a:r>
              <a:rPr lang="en-US" sz="1600" b="1" i="1" dirty="0" smtClean="0"/>
              <a:t> :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Dhall</a:t>
            </a:r>
            <a:r>
              <a:rPr lang="en-US" sz="1600" i="1" dirty="0" smtClean="0"/>
              <a:t> with mixed vegetables like </a:t>
            </a:r>
            <a:r>
              <a:rPr lang="en-US" sz="1600" i="1" dirty="0" err="1" smtClean="0"/>
              <a:t>Brinjal</a:t>
            </a:r>
            <a:r>
              <a:rPr lang="en-US" sz="1600" i="1" dirty="0" smtClean="0"/>
              <a:t>, Ladies Finger ,Beans, Drumstick and </a:t>
            </a:r>
            <a:r>
              <a:rPr lang="en-US" sz="1600" i="1" dirty="0" err="1" smtClean="0"/>
              <a:t>Cabbage,Chow</a:t>
            </a:r>
            <a:r>
              <a:rPr lang="en-US" sz="1600" i="1" dirty="0" smtClean="0"/>
              <a:t> Chow, </a:t>
            </a:r>
            <a:r>
              <a:rPr lang="en-US" sz="1600" i="1" dirty="0" err="1" smtClean="0"/>
              <a:t>Knol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Khol</a:t>
            </a:r>
            <a:r>
              <a:rPr lang="en-US" sz="1600" i="1" dirty="0" smtClean="0"/>
              <a:t>, Carrot based on the availability</a:t>
            </a:r>
            <a:r>
              <a:rPr lang="en-IN" sz="1600" dirty="0" smtClean="0"/>
              <a:t>:</a:t>
            </a:r>
          </a:p>
          <a:p>
            <a:pPr lvl="0"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33CC"/>
                </a:solidFill>
              </a:rPr>
              <a:t>Black </a:t>
            </a:r>
            <a:r>
              <a:rPr lang="en-US" sz="1600" b="1" dirty="0" err="1" smtClean="0">
                <a:solidFill>
                  <a:srgbClr val="0033CC"/>
                </a:solidFill>
              </a:rPr>
              <a:t>channa</a:t>
            </a:r>
            <a:r>
              <a:rPr lang="en-US" sz="1600" b="1" dirty="0" smtClean="0">
                <a:solidFill>
                  <a:srgbClr val="0033CC"/>
                </a:solidFill>
              </a:rPr>
              <a:t>/</a:t>
            </a:r>
            <a:r>
              <a:rPr lang="en-US" sz="1600" b="1" dirty="0" err="1" smtClean="0">
                <a:solidFill>
                  <a:srgbClr val="0033CC"/>
                </a:solidFill>
              </a:rPr>
              <a:t>Mochai</a:t>
            </a:r>
            <a:r>
              <a:rPr lang="en-US" sz="1600" b="1" dirty="0" smtClean="0">
                <a:solidFill>
                  <a:srgbClr val="0033CC"/>
                </a:solidFill>
              </a:rPr>
              <a:t> provided on Non Egg days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229600" cy="487362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0033CC"/>
                </a:solidFill>
                <a:latin typeface="Monotype Corsiva" pitchFamily="66" charset="0"/>
              </a:rPr>
              <a:t>Cooking Process in Central kitchen</a:t>
            </a:r>
            <a:endParaRPr lang="en-IN" sz="4000" b="1" dirty="0" smtClean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C:\Users\midmaymeals\Desktop\breakfast photos\boiling of r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31242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3810000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4000" b="1" dirty="0">
              <a:solidFill>
                <a:srgbClr val="0033CC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3" name="Picture 2" descr="G:\Barani 2019-20\MDM 2019-20 final\MDM 2020-21\Cooking festival\ve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0782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361890"/>
            <a:ext cx="88391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TEACHER TASTING THE FOOD BEFORE SERVING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G:\Barani 2019-20\MDM 2019-20 final\MDM 2020-21\Cooking festival\tas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6868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06069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361890"/>
            <a:ext cx="883919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MIDDAY MEAL SERVED TO THE STUDENTS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G:\Barani 2019-20\MDM 2019-20 final\MDM 2020-21\Cooking festival\serv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7630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06069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6600" b="1" dirty="0" smtClean="0"/>
              <a:t>HAND WASH</a:t>
            </a:r>
            <a:endParaRPr lang="en-IN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 descr="C:\Users\CEO\Desktop\ZOne-III\WhatsApp Image 2019-04-11 at 11.36.23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153400" cy="44005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N" sz="3600" b="1" dirty="0" smtClean="0"/>
              <a:t>SCHOOL HEALTH PROGRAM 2019-20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600" dirty="0" smtClean="0">
                <a:latin typeface="Arial" pitchFamily="34" charset="0"/>
                <a:cs typeface="Arial" pitchFamily="34" charset="0"/>
              </a:rPr>
              <a:t>Total No. of Schools covered 	–  426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IN" sz="3600" dirty="0" smtClean="0">
                <a:latin typeface="Arial" pitchFamily="34" charset="0"/>
                <a:cs typeface="Arial" pitchFamily="34" charset="0"/>
              </a:rPr>
              <a:t>Distribution of Iron &amp; Folic </a:t>
            </a:r>
            <a:r>
              <a:rPr lang="en-IN" sz="3600" dirty="0">
                <a:latin typeface="Arial" pitchFamily="34" charset="0"/>
                <a:cs typeface="Arial" pitchFamily="34" charset="0"/>
              </a:rPr>
              <a:t>Acid, Vitamin A </a:t>
            </a:r>
            <a:r>
              <a:rPr lang="en-IN" sz="36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IN" sz="3600" dirty="0">
                <a:latin typeface="Arial" pitchFamily="34" charset="0"/>
                <a:cs typeface="Arial" pitchFamily="34" charset="0"/>
              </a:rPr>
              <a:t>De-worming Tablets</a:t>
            </a:r>
            <a:endParaRPr lang="en-IN" sz="3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 smtClean="0">
                <a:latin typeface="Arial" pitchFamily="34" charset="0"/>
                <a:cs typeface="Arial" pitchFamily="34" charset="0"/>
              </a:rPr>
              <a:t>Distribution </a:t>
            </a:r>
            <a:r>
              <a:rPr lang="en-IN" dirty="0">
                <a:latin typeface="Arial" pitchFamily="34" charset="0"/>
                <a:cs typeface="Arial" pitchFamily="34" charset="0"/>
              </a:rPr>
              <a:t>of Spectacles </a:t>
            </a:r>
            <a:r>
              <a:rPr lang="en-IN">
                <a:latin typeface="Arial" pitchFamily="34" charset="0"/>
                <a:cs typeface="Arial" pitchFamily="34" charset="0"/>
              </a:rPr>
              <a:t>– </a:t>
            </a:r>
            <a:r>
              <a:rPr lang="en-IN" smtClean="0">
                <a:latin typeface="Arial" pitchFamily="34" charset="0"/>
                <a:cs typeface="Arial" pitchFamily="34" charset="0"/>
              </a:rPr>
              <a:t>412 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Students</a:t>
            </a:r>
            <a:endParaRPr lang="en-IN" sz="3600" dirty="0" smtClean="0">
              <a:latin typeface="Arial" pitchFamily="34" charset="0"/>
              <a:cs typeface="Arial" pitchFamily="34" charset="0"/>
            </a:endParaRPr>
          </a:p>
          <a:p>
            <a:endParaRPr lang="en-IN" sz="3600" dirty="0" smtClean="0">
              <a:latin typeface="Arial" pitchFamily="34" charset="0"/>
              <a:cs typeface="Arial" pitchFamily="34" charset="0"/>
            </a:endParaRP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YOGA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7" name="Picture 3" descr="F:\MMS NEW\MHRD\2018-19\IMG-20181117-WA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470400" cy="5410200"/>
          </a:xfrm>
          <a:prstGeom prst="rect">
            <a:avLst/>
          </a:prstGeom>
          <a:noFill/>
        </p:spPr>
      </p:pic>
      <p:pic>
        <p:nvPicPr>
          <p:cNvPr id="3" name="Picture 4" descr="F:\MMS NEW\MHRD\2018-19\IMG-20181117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District Level Committee  </a:t>
            </a:r>
            <a:r>
              <a:rPr lang="en-IN" b="1" u="sng" dirty="0" smtClean="0"/>
              <a:t>M</a:t>
            </a:r>
            <a:r>
              <a:rPr lang="en-US" b="1" u="sng" dirty="0" err="1" smtClean="0"/>
              <a:t>eeting</a:t>
            </a:r>
            <a:r>
              <a:rPr lang="en-US" b="1" u="sng" dirty="0" smtClean="0"/>
              <a:t> - </a:t>
            </a:r>
            <a:r>
              <a:rPr lang="en-US" b="1" u="sng" dirty="0" err="1" smtClean="0"/>
              <a:t>Karaikal</a:t>
            </a:r>
            <a:r>
              <a:rPr lang="en-US" b="1" u="sng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21166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Hon’ble</a:t>
            </a:r>
            <a:r>
              <a:rPr lang="en-US" dirty="0" smtClean="0"/>
              <a:t> M.P (</a:t>
            </a:r>
            <a:r>
              <a:rPr lang="en-US" dirty="0" err="1" smtClean="0"/>
              <a:t>Lok</a:t>
            </a:r>
            <a:r>
              <a:rPr lang="en-US" dirty="0" smtClean="0"/>
              <a:t> </a:t>
            </a:r>
            <a:r>
              <a:rPr lang="en-US" dirty="0" err="1" smtClean="0"/>
              <a:t>Sabha</a:t>
            </a:r>
            <a:r>
              <a:rPr lang="en-US" dirty="0" smtClean="0"/>
              <a:t>)  Chairperson, Education Minister ,District Collector, &amp; other officials , meeting held on Feb’2020</a:t>
            </a:r>
            <a:endParaRPr lang="en-US" dirty="0"/>
          </a:p>
        </p:txBody>
      </p:sp>
      <p:pic>
        <p:nvPicPr>
          <p:cNvPr id="1026" name="Picture 2" descr="G:\Barani 2019-20\MDM 2019-20 final\MDM 2020-21\Cooking festival\d9713be3-d4f8-4d13-80b2-bc6dbe195a0b kkl 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76400"/>
            <a:ext cx="8077200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Shri</a:t>
            </a:r>
            <a:r>
              <a:rPr lang="en-US" sz="3600" b="1" dirty="0" smtClean="0">
                <a:solidFill>
                  <a:srgbClr val="002060"/>
                </a:solidFill>
              </a:rPr>
              <a:t> Rajiv Gandhi Breakfast scheme 2019-20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2831916"/>
              </p:ext>
            </p:extLst>
          </p:nvPr>
        </p:nvGraphicFramePr>
        <p:xfrm>
          <a:off x="533400" y="1066799"/>
          <a:ext cx="8153401" cy="42672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273402"/>
                <a:gridCol w="3129063"/>
                <a:gridCol w="2750936"/>
              </a:tblGrid>
              <a:tr h="110982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latin typeface="+mj-lt"/>
                        </a:rPr>
                        <a:t>Region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latin typeface="+mj-lt"/>
                        </a:rPr>
                        <a:t>Total No. of Beneficiaries         (From Pre-primary</a:t>
                      </a:r>
                      <a:r>
                        <a:rPr lang="en-US" sz="1800" b="1" kern="1200" baseline="0" dirty="0" smtClean="0">
                          <a:latin typeface="+mj-lt"/>
                        </a:rPr>
                        <a:t> to 12</a:t>
                      </a:r>
                      <a:r>
                        <a:rPr lang="en-US" sz="1800" b="1" kern="1200" baseline="30000" dirty="0" smtClean="0">
                          <a:latin typeface="+mj-lt"/>
                        </a:rPr>
                        <a:t>th</a:t>
                      </a:r>
                      <a:r>
                        <a:rPr lang="en-US" sz="1800" b="1" kern="1200" baseline="0" dirty="0" smtClean="0">
                          <a:latin typeface="+mj-lt"/>
                        </a:rPr>
                        <a:t> </a:t>
                      </a:r>
                      <a:r>
                        <a:rPr lang="en-US" sz="1800" b="1" kern="1200" baseline="0" dirty="0" err="1" smtClean="0">
                          <a:latin typeface="+mj-lt"/>
                        </a:rPr>
                        <a:t>Std</a:t>
                      </a:r>
                      <a:r>
                        <a:rPr lang="en-US" sz="1800" b="1" kern="1200" baseline="0" dirty="0" smtClean="0">
                          <a:latin typeface="+mj-lt"/>
                        </a:rPr>
                        <a:t>)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latin typeface="+mj-lt"/>
                        </a:rPr>
                        <a:t>Cost of 100 ml / per student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latin typeface="+mj-lt"/>
                        </a:rPr>
                        <a:t>In Rs.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6314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latin typeface="+mj-lt"/>
                        </a:rPr>
                        <a:t>Puducherry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 smtClean="0">
                          <a:latin typeface="Arial"/>
                          <a:ea typeface="Times New Roman"/>
                          <a:cs typeface="Times New Roman"/>
                        </a:rPr>
                        <a:t>37340</a:t>
                      </a:r>
                      <a:endParaRPr lang="en-IN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8.17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6314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latin typeface="+mj-lt"/>
                        </a:rPr>
                        <a:t>Karaikal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Arial"/>
                          <a:ea typeface="Times New Roman"/>
                          <a:cs typeface="Times New Roman"/>
                        </a:rPr>
                        <a:t>13500</a:t>
                      </a:r>
                      <a:endParaRPr lang="en-IN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7.34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6314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latin typeface="+mj-lt"/>
                        </a:rPr>
                        <a:t>Mahe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Arial"/>
                          <a:ea typeface="Times New Roman"/>
                          <a:cs typeface="Times New Roman"/>
                        </a:rPr>
                        <a:t>2950</a:t>
                      </a:r>
                      <a:endParaRPr lang="en-IN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7.88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6314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latin typeface="+mj-lt"/>
                        </a:rPr>
                        <a:t>Yanam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Arial"/>
                          <a:ea typeface="Times New Roman"/>
                          <a:cs typeface="Times New Roman"/>
                        </a:rPr>
                        <a:t>4000</a:t>
                      </a:r>
                      <a:endParaRPr lang="en-IN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7.88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6314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latin typeface="+mj-lt"/>
                        </a:rPr>
                        <a:t>Total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Arial"/>
                          <a:ea typeface="Times New Roman"/>
                          <a:cs typeface="Times New Roman"/>
                        </a:rPr>
                        <a:t>57790</a:t>
                      </a:r>
                      <a:endParaRPr lang="en-IN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2590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943600"/>
            <a:ext cx="806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2800" b="1" dirty="0" smtClean="0"/>
              <a:t>OUTLAY -2019-20      Rs. </a:t>
            </a:r>
            <a:r>
              <a:rPr lang="en-US" sz="2800" b="1" dirty="0" smtClean="0">
                <a:solidFill>
                  <a:srgbClr val="FF0000"/>
                </a:solidFill>
              </a:rPr>
              <a:t>1239.50 </a:t>
            </a:r>
            <a:r>
              <a:rPr lang="en-US" sz="2800" b="1" dirty="0" err="1" smtClean="0">
                <a:solidFill>
                  <a:srgbClr val="FF0000"/>
                </a:solidFill>
              </a:rPr>
              <a:t>lakhs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7" name="Picture 3" descr="F:\MMS NEW\MHRD\Photos\Koonichampet photos\IMG_7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0"/>
            <a:ext cx="8663880" cy="2819400"/>
          </a:xfrm>
          <a:prstGeom prst="rect">
            <a:avLst/>
          </a:prstGeom>
          <a:noFill/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PROVIDING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HOT MILK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manu\Desktop\New folder\breakfast mil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477127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MMS NEW\MHRD\Photos\Koonichampet photos\Children drinking mil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>BEST PRACTICES 2019-20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227158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435098"/>
            <a:ext cx="8305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Expenditure – 2019-20 upto Dec’19</a:t>
            </a:r>
            <a:endParaRPr lang="en-US" sz="4000" dirty="0" smtClean="0">
              <a:solidFill>
                <a:srgbClr val="0033CC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03041662"/>
              </p:ext>
            </p:extLst>
          </p:nvPr>
        </p:nvGraphicFramePr>
        <p:xfrm>
          <a:off x="304796" y="1828800"/>
          <a:ext cx="8534404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711"/>
                <a:gridCol w="1433289"/>
                <a:gridCol w="939567"/>
                <a:gridCol w="1040131"/>
                <a:gridCol w="1152192"/>
                <a:gridCol w="1440639"/>
                <a:gridCol w="1064875"/>
              </a:tblGrid>
              <a:tr h="14749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NUTRITION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Mid Day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Meal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Allocation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Opening balance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Released  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Expenditure as on 31.12.2019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Percentage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41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Central 6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0%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422.9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429.7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295.1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41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State-40%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236.7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236.7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236.7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236.7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79632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Additional U.T fund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1287.50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1287.50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1287.50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965.62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75% 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(upto Dec’19)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605871" y="1295400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Rs. in lakhs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b="1" i="1" dirty="0" smtClean="0"/>
              <a:t>ACTION PLAN-2020-21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24400"/>
          </a:xfrm>
          <a:noFill/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Completion of 4 Kitchen cum stores</a:t>
            </a: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Developing kitchen Gardens in 68  Schools.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Conducting  Social Audit by professional Agency </a:t>
            </a:r>
          </a:p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100% schools to be covered under AMS.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Conducting cooking competition to 2 districts.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>BUDGET PROPOSAL 2020-21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305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3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dirty="0" smtClean="0"/>
              <a:t> ACHIEVEMENT FOR THE YEAR 2019-20</a:t>
            </a:r>
          </a:p>
          <a:p>
            <a:pPr algn="ctr"/>
            <a:endParaRPr lang="en-US" sz="2400" dirty="0" smtClean="0"/>
          </a:p>
          <a:p>
            <a:pPr algn="ctr"/>
            <a:endParaRPr lang="en-US" sz="2300" b="1" dirty="0" smtClean="0">
              <a:solidFill>
                <a:srgbClr val="0033CC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2000" dirty="0" smtClean="0">
              <a:solidFill>
                <a:srgbClr val="0033CC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9626971"/>
              </p:ext>
            </p:extLst>
          </p:nvPr>
        </p:nvGraphicFramePr>
        <p:xfrm>
          <a:off x="152400" y="1105855"/>
          <a:ext cx="8728370" cy="1614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776"/>
                <a:gridCol w="1476572"/>
                <a:gridCol w="1745674"/>
                <a:gridCol w="1745674"/>
                <a:gridCol w="1745674"/>
              </a:tblGrid>
              <a:tr h="58578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LEVEL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STANDARD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PAB APPROVAL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STUDENTS STRENGTH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MDM BENEFICIARIES</a:t>
                      </a:r>
                      <a:endParaRPr lang="en-US" sz="1500" dirty="0"/>
                    </a:p>
                  </a:txBody>
                  <a:tcPr anchor="ctr"/>
                </a:tc>
              </a:tr>
              <a:tr h="2823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Primary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to V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26368</a:t>
                      </a:r>
                    </a:p>
                  </a:txBody>
                  <a:tcPr marL="9525" marR="9525" marT="9525" marB="0"/>
                </a:tc>
              </a:tr>
              <a:tr h="2823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Upper Primary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 to VIII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18609</a:t>
                      </a:r>
                    </a:p>
                  </a:txBody>
                  <a:tcPr marL="9525" marR="9525" marT="9525" marB="0"/>
                </a:tc>
              </a:tr>
              <a:tr h="282894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Total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48427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44977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3230" y="3886200"/>
          <a:ext cx="842357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523"/>
                <a:gridCol w="1781261"/>
                <a:gridCol w="2105893"/>
                <a:gridCol w="2105893"/>
              </a:tblGrid>
              <a:tr h="5915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LEVEL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STANDARD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PAB APPROVAL 19-20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MDM BENEFICIARIES (PROPOSAL)</a:t>
                      </a:r>
                      <a:endParaRPr lang="en-US" sz="1500" dirty="0"/>
                    </a:p>
                  </a:txBody>
                  <a:tcPr anchor="ctr"/>
                </a:tc>
              </a:tr>
              <a:tr h="3577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Primary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to V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26828</a:t>
                      </a:r>
                    </a:p>
                  </a:txBody>
                  <a:tcPr marL="9525" marR="9525" marT="9525" marB="0"/>
                </a:tc>
              </a:tr>
              <a:tr h="3577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Upper Primary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 to VIII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18700</a:t>
                      </a:r>
                    </a:p>
                  </a:txBody>
                  <a:tcPr marL="9525" marR="9525" marT="9525" marB="0"/>
                </a:tc>
              </a:tr>
              <a:tr h="36932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45528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3197185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PROPOSAL FOR THE YEAR 2020-21</a:t>
            </a:r>
            <a:endParaRPr lang="en-US" sz="2000" dirty="0" smtClean="0">
              <a:solidFill>
                <a:srgbClr val="0033CC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3058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FINANCIAL PROGRESS</a:t>
            </a:r>
          </a:p>
          <a:p>
            <a:pPr algn="r"/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(in </a:t>
            </a:r>
            <a:r>
              <a:rPr lang="en-US" sz="3200" b="1" dirty="0" err="1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lakhs</a:t>
            </a:r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000" dirty="0" smtClean="0">
              <a:solidFill>
                <a:srgbClr val="0033CC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18908501"/>
              </p:ext>
            </p:extLst>
          </p:nvPr>
        </p:nvGraphicFramePr>
        <p:xfrm>
          <a:off x="381000" y="1600199"/>
          <a:ext cx="8153399" cy="473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262"/>
                <a:gridCol w="3025165"/>
                <a:gridCol w="2584972"/>
              </a:tblGrid>
              <a:tr h="17164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COMPONENT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PAB APPROVAL  2019-20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PROPOSAL                            2020-21</a:t>
                      </a:r>
                      <a:endParaRPr lang="en-US" sz="2000" dirty="0"/>
                    </a:p>
                  </a:txBody>
                  <a:tcPr anchor="ctr"/>
                </a:tc>
              </a:tr>
              <a:tr h="10382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Recurring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422.92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434.91</a:t>
                      </a:r>
                    </a:p>
                  </a:txBody>
                  <a:tcPr marL="68580" marR="68580" marT="0" marB="0" anchor="ctr"/>
                </a:tc>
              </a:tr>
              <a:tr h="10382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 Recurring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22.50</a:t>
                      </a:r>
                    </a:p>
                  </a:txBody>
                  <a:tcPr marL="68580" marR="68580" marT="0" marB="0" anchor="ctr"/>
                </a:tc>
              </a:tr>
              <a:tr h="93779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422.92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457.41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77260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dirty="0" smtClean="0"/>
              <a:t>BUDGET PROPOSAL  2020-21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95512118"/>
              </p:ext>
            </p:extLst>
          </p:nvPr>
        </p:nvGraphicFramePr>
        <p:xfrm>
          <a:off x="304800" y="1219201"/>
          <a:ext cx="8610600" cy="5410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990600"/>
                <a:gridCol w="990600"/>
                <a:gridCol w="950495"/>
                <a:gridCol w="849730"/>
                <a:gridCol w="1076325"/>
                <a:gridCol w="1076325"/>
                <a:gridCol w="1076325"/>
              </a:tblGrid>
              <a:tr h="39081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latin typeface="Arial Narrow"/>
                        </a:rPr>
                        <a:t>    Component</a:t>
                      </a:r>
                      <a:endParaRPr lang="en-IN" sz="16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Central Assistance-60%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State </a:t>
                      </a:r>
                      <a:r>
                        <a:rPr lang="en-IN" sz="1600" b="1" i="0" u="none" strike="noStrike" dirty="0" smtClean="0">
                          <a:latin typeface="Arial Narrow"/>
                        </a:rPr>
                        <a:t>40%(</a:t>
                      </a:r>
                      <a:r>
                        <a:rPr lang="en-IN" sz="1600" b="1" i="0" u="none" strike="noStrike" dirty="0" err="1" smtClean="0">
                          <a:latin typeface="Arial Narrow"/>
                        </a:rPr>
                        <a:t>Manadatory</a:t>
                      </a:r>
                      <a:r>
                        <a:rPr lang="en-IN" sz="1600" b="1" i="0" u="none" strike="noStrike" dirty="0" smtClean="0">
                          <a:latin typeface="Arial Narrow"/>
                        </a:rPr>
                        <a:t>)</a:t>
                      </a:r>
                      <a:endParaRPr lang="en-IN" sz="16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Grand Total</a:t>
                      </a:r>
                    </a:p>
                  </a:txBody>
                  <a:tcPr marL="9525" marR="9525" marT="9525" marB="0" anchor="ctr"/>
                </a:tc>
              </a:tr>
              <a:tr h="50110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Primary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Upper Primary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latin typeface="Arial Narrow"/>
                        </a:rPr>
                        <a:t>Primary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latin typeface="Arial Narrow"/>
                        </a:rPr>
                        <a:t>Upper Primary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latin typeface="Arial Narrow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7263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Cost of Food grains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16.90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35.41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/>
                        </a:rPr>
                        <a:t>35.41</a:t>
                      </a:r>
                    </a:p>
                  </a:txBody>
                  <a:tcPr marL="9525" marR="9525" marT="9525" marB="0" anchor="ctr"/>
                </a:tc>
              </a:tr>
              <a:tr h="39081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Cooking Cost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151.55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165.79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317.35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100.85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110.26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211.10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/>
                        </a:rPr>
                        <a:t>528.45</a:t>
                      </a:r>
                    </a:p>
                  </a:txBody>
                  <a:tcPr marL="9525" marR="9525" marT="9525" marB="0" anchor="ctr"/>
                </a:tc>
              </a:tr>
              <a:tr h="588232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Honorarium to Cook-cum-Helper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33.36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28.50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61.86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22.25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19.00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41.25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103.11</a:t>
                      </a:r>
                    </a:p>
                  </a:txBody>
                  <a:tcPr marL="9525" marR="9525" marT="9525" marB="0" anchor="ctr"/>
                </a:tc>
              </a:tr>
              <a:tr h="50110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Transportation Assistance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4.23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4.63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8.85</a:t>
                      </a:r>
                    </a:p>
                  </a:txBody>
                  <a:tcPr marL="9525" marR="9525" marT="9525" marB="0" anchor="ctr"/>
                </a:tc>
              </a:tr>
              <a:tr h="39081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MME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5.56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5.87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11.43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11.43</a:t>
                      </a:r>
                    </a:p>
                  </a:txBody>
                  <a:tcPr marL="9525" marR="9525" marT="9525" marB="0" anchor="ctr"/>
                </a:tc>
              </a:tr>
              <a:tr h="39081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Total - 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211.60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223.31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434.91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123.10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129.26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252.35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687.26</a:t>
                      </a:r>
                    </a:p>
                  </a:txBody>
                  <a:tcPr marL="9525" marR="9525" marT="9525" marB="0" anchor="ctr"/>
                </a:tc>
              </a:tr>
              <a:tr h="50110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Non Recurring Assistance 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081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Kitchen-cum-Store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22.50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15.00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37.50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011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Total-B</a:t>
                      </a:r>
                    </a:p>
                    <a:p>
                      <a:pPr algn="l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22.50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15.00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37.50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081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Total(A+B)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211.60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223.31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457.41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123.10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129.26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267.35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724.76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( in </a:t>
            </a:r>
            <a:r>
              <a:rPr lang="en-IN" dirty="0" err="1" smtClean="0"/>
              <a:t>lakh</a:t>
            </a:r>
            <a:r>
              <a:rPr lang="en-IN" dirty="0" smtClean="0"/>
              <a:t>)</a:t>
            </a:r>
            <a:endParaRPr lang="en-IN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PROPOSAL  - MME PLAN 2020-21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51287328"/>
              </p:ext>
            </p:extLst>
          </p:nvPr>
        </p:nvGraphicFramePr>
        <p:xfrm>
          <a:off x="457200" y="511230"/>
          <a:ext cx="8229601" cy="5355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70"/>
                <a:gridCol w="3602887"/>
                <a:gridCol w="923768"/>
                <a:gridCol w="743079"/>
                <a:gridCol w="869150"/>
                <a:gridCol w="923768"/>
                <a:gridCol w="743079"/>
              </a:tblGrid>
              <a:tr h="338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latin typeface="Arial"/>
                        </a:rPr>
                        <a:t>Activities</a:t>
                      </a:r>
                      <a:endParaRPr lang="en-US" sz="12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Districts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I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000" b="1" i="0" u="none" strike="noStrike" dirty="0">
                          <a:latin typeface="Arial"/>
                        </a:rPr>
                        <a:t>School Level Expenses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Puducherry</a:t>
                      </a:r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KKL</a:t>
                      </a:r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Mahe</a:t>
                      </a:r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Yanam</a:t>
                      </a:r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Total</a:t>
                      </a:r>
                      <a:endParaRPr lang="en-US" sz="1050" b="1" dirty="0"/>
                    </a:p>
                  </a:txBody>
                  <a:tcPr anchor="ctr"/>
                </a:tc>
              </a:tr>
              <a:tr h="16153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Training for Cook</a:t>
                      </a:r>
                      <a:r>
                        <a:rPr lang="en-US" sz="1100" baseline="0" dirty="0" smtClean="0"/>
                        <a:t> Cum Helper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009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Repair and Maintenance of Cooking devices, Utensils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53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Eating</a:t>
                      </a:r>
                      <a:r>
                        <a:rPr lang="en-US" sz="1100" baseline="0" dirty="0" smtClean="0"/>
                        <a:t> Plates (SS) upper primary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43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Storage Bin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53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Soap – Hand wash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85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Printing &amp; Stationary </a:t>
                      </a:r>
                      <a:endParaRPr lang="en-US" sz="1100" dirty="0"/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1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US" sz="1100" b="1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Sub Total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2385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latin typeface="Arial"/>
                        </a:rPr>
                        <a:t>II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US" sz="1000" b="1" i="0" u="none" strike="noStrike" dirty="0">
                          <a:latin typeface="Arial"/>
                        </a:rPr>
                        <a:t>Management, Supervision, Training,  Internal Monitoring and External </a:t>
                      </a:r>
                      <a:r>
                        <a:rPr lang="en-US" sz="1000" b="1" i="0" u="none" strike="noStrike" dirty="0" smtClean="0">
                          <a:latin typeface="Arial"/>
                        </a:rPr>
                        <a:t>Monitoring.</a:t>
                      </a:r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Puducherry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KKL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Mahe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Yanam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) Hiring charges of manpower at various levels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ii) Transport &amp; Conveyance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iii) Office expenditure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iv) Furniture, hardware and consumables etc.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236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v) Capacity building of officials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vi) Publicity, Preparation of relevant manuals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vii) External Monitoring &amp; Evaluation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MDM – IVRS MOBILE APPS &amp; SMS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MDM - SOCIAL AUDIT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IEC Activities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22331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TA/DA for MDM officials attending Workshops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93370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Sub Total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Grand Total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210743" y="332601"/>
            <a:ext cx="898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33C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Rs. in lakhs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57200"/>
            <a:ext cx="19812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+mj-lt"/>
                <a:ea typeface="+mj-ea"/>
                <a:cs typeface="+mj-cs"/>
              </a:rPr>
              <a:t>UT. PUDUCHERRY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1600" y="6324600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SECRETARY TO GOVERNMENT (EDUCATION)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9530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T H A N K  Y O U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2"/>
            <a:ext cx="9144000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8" name="Picture 4" descr="F:\Barani 2019-20\MDM 2019-20 final\MDM 2020-21\Cooking festival\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8102"/>
            <a:ext cx="8153400" cy="4733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2240" y="4960788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THANK YOU</a:t>
            </a:r>
            <a:endParaRPr lang="en-US" sz="8000" b="1" dirty="0"/>
          </a:p>
        </p:txBody>
      </p:sp>
    </p:spTree>
    <p:extLst>
      <p:ext uri="{BB962C8B-B14F-4D97-AF65-F5344CB8AC3E}">
        <p14:creationId xmlns="" xmlns:p14="http://schemas.microsoft.com/office/powerpoint/2010/main" val="13703986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8" descr="G:\Barani 2019-20\MDM 2019-20 final\MDM 2020-21\Cooking festival\affe357e-7993-4c3f-9c89-f81f9046fa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8153400" cy="44958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KITCHEN GARDENS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69908436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3" descr="G:\Barani 2019-20\MDM 2019-20 final\MDM 2020-21\Cooking festival\705d39bb-7401-4cd9-9873-0b15c3166c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1"/>
            <a:ext cx="8229600" cy="4610594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PICKING OF VEGETABLES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80412668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002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VEGETABLES FOR COOKING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9564271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G:\Barani 2019-20\MDM 2019-20 final\MDM 2020-21\Cooking festival\788eea18-6fd3-452d-abb2-4c203dd156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848600" cy="42672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 GARDEN VEGETABLES USED IN SCHOOL KITCHEN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16857374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274638"/>
            <a:ext cx="7848601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ORGANIC  FARMING IN THE SCHOOLS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2" descr="F:\Barani 2019-20\MDM 2019-20 final\MDM 2020-21\Cooking festival\3.3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524000"/>
            <a:ext cx="3809999" cy="268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Barani 2019-20\MDM 2019-20 final\MDM 2020-21\Cooking festival\3.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038600" cy="268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Barani 2019-20\MDM 2019-20 final\MDM 2020-21\Cooking festival\3.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10050"/>
            <a:ext cx="3809999" cy="254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:\Barani 2019-20\MDM 2019-20 final\MDM 2020-21\Cooking festival\3.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210050"/>
            <a:ext cx="4038601" cy="2513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935624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DEVELOPING KITCHEN GARDEN IN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" name="Picture 7" descr="F:\Barani 2019-20\MDM 2019-20 final\MDM 2020-21\Cooking festival\3.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038600" cy="495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Barani 2019-20\MDM 2019-20 final\MDM 2020-21\Cooking festival\3.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114800" cy="495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987939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6046</TotalTime>
  <Words>1275</Words>
  <Application>Microsoft Office PowerPoint</Application>
  <PresentationFormat>On-screen Show (4:3)</PresentationFormat>
  <Paragraphs>463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GOVERNMENT OF PUDUCHERRY </vt:lpstr>
      <vt:lpstr>Salient Features…</vt:lpstr>
      <vt:lpstr>Slide 3</vt:lpstr>
      <vt:lpstr>KITCHEN GARDENS</vt:lpstr>
      <vt:lpstr>PICKING OF VEGETABLES</vt:lpstr>
      <vt:lpstr>VEGETABLES FOR COOKING</vt:lpstr>
      <vt:lpstr> GARDEN VEGETABLES USED IN SCHOOL KITCHEN</vt:lpstr>
      <vt:lpstr>ORGANIC  FARMING IN THE SCHOOLS</vt:lpstr>
      <vt:lpstr>DEVELOPING KITCHEN GARDEN IN SCHOOLS</vt:lpstr>
      <vt:lpstr>ONE DAY TRAINING PROGRAMME ON KITCHEN GARDEN AND ORGANIC FARMING</vt:lpstr>
      <vt:lpstr>KITCHEN GARDEN AND ORGANIC FARMING</vt:lpstr>
      <vt:lpstr>COOKING COMPETITION</vt:lpstr>
      <vt:lpstr>COOKING COMPETITION-COOKING PROCESS</vt:lpstr>
      <vt:lpstr>RECIPE TASTED BY THE JUDGES</vt:lpstr>
      <vt:lpstr>TRAINING PROGRAMME TO  COOK CUM HELPER</vt:lpstr>
      <vt:lpstr>Action Taken on  2019-20</vt:lpstr>
      <vt:lpstr>Slide 17</vt:lpstr>
      <vt:lpstr>Slide 18</vt:lpstr>
      <vt:lpstr>        Cooking cost 2019-20</vt:lpstr>
      <vt:lpstr>STANDARD MENU </vt:lpstr>
      <vt:lpstr>Cooking Process in Central kitchen</vt:lpstr>
      <vt:lpstr>Slide 22</vt:lpstr>
      <vt:lpstr>Slide 23</vt:lpstr>
      <vt:lpstr>HAND WASH</vt:lpstr>
      <vt:lpstr>SCHOOL HEALTH PROGRAM 2019-20</vt:lpstr>
      <vt:lpstr>YOGA</vt:lpstr>
      <vt:lpstr>District Level Committee  Meeting - Karaikal </vt:lpstr>
      <vt:lpstr>Shri Rajiv Gandhi Breakfast scheme 2019-20</vt:lpstr>
      <vt:lpstr>PROVIDING HOT MILK </vt:lpstr>
      <vt:lpstr>Slide 30</vt:lpstr>
      <vt:lpstr>ACTION PLAN-2020-21</vt:lpstr>
      <vt:lpstr>Slide 32</vt:lpstr>
      <vt:lpstr>Slide 33</vt:lpstr>
      <vt:lpstr>Slide 34</vt:lpstr>
      <vt:lpstr>BUDGET PROPOSAL  2020-21</vt:lpstr>
      <vt:lpstr>PROPOSAL  - MME PLAN 2020-21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MIDDAY MEALS LOGO</dc:title>
  <dc:creator>midmaymeals</dc:creator>
  <cp:lastModifiedBy>CEO</cp:lastModifiedBy>
  <cp:revision>1630</cp:revision>
  <cp:lastPrinted>2020-03-02T04:53:30Z</cp:lastPrinted>
  <dcterms:created xsi:type="dcterms:W3CDTF">2006-08-16T00:00:00Z</dcterms:created>
  <dcterms:modified xsi:type="dcterms:W3CDTF">2020-07-03T05:03:39Z</dcterms:modified>
</cp:coreProperties>
</file>